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84" r:id="rId1"/>
  </p:sldMasterIdLst>
  <p:notesMasterIdLst>
    <p:notesMasterId r:id="rId26"/>
  </p:notesMasterIdLst>
  <p:sldIdLst>
    <p:sldId id="256" r:id="rId2"/>
    <p:sldId id="257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3" r:id="rId12"/>
    <p:sldId id="272" r:id="rId13"/>
    <p:sldId id="274" r:id="rId14"/>
    <p:sldId id="286" r:id="rId15"/>
    <p:sldId id="278" r:id="rId16"/>
    <p:sldId id="287" r:id="rId17"/>
    <p:sldId id="288" r:id="rId18"/>
    <p:sldId id="289" r:id="rId19"/>
    <p:sldId id="277" r:id="rId20"/>
    <p:sldId id="281" r:id="rId21"/>
    <p:sldId id="282" r:id="rId22"/>
    <p:sldId id="283" r:id="rId23"/>
    <p:sldId id="285" r:id="rId24"/>
    <p:sldId id="290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1" autoAdjust="0"/>
    <p:restoredTop sz="62310" autoAdjust="0"/>
  </p:normalViewPr>
  <p:slideViewPr>
    <p:cSldViewPr snapToGrid="0" snapToObjects="1">
      <p:cViewPr>
        <p:scale>
          <a:sx n="66" d="100"/>
          <a:sy n="66" d="100"/>
        </p:scale>
        <p:origin x="-724" y="3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Add a grid to your application layout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dirty="0" smtClean="0"/>
            <a:t>Configure displayed columns</a:t>
          </a:r>
          <a:endParaRPr lang="en-GB" sz="1400" b="0" dirty="0" smtClean="0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b="0" dirty="0" smtClean="0"/>
            <a:t>Configure the grid data provider</a:t>
          </a:r>
          <a:r>
            <a:rPr lang="en-GB" sz="1400" dirty="0" smtClean="0"/>
            <a:t> 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3EA072A6-E41A-4429-B08D-0B98DDCAF200}">
      <dgm:prSet custT="1"/>
      <dgm:spPr/>
      <dgm:t>
        <a:bodyPr/>
        <a:lstStyle/>
        <a:p>
          <a:r>
            <a:rPr lang="en-GB" sz="1400" dirty="0" smtClean="0"/>
            <a:t>Add grid decorators</a:t>
          </a:r>
          <a:endParaRPr lang="en-GB" sz="1400" b="0" dirty="0" smtClean="0"/>
        </a:p>
      </dgm:t>
    </dgm:pt>
    <dgm:pt modelId="{EE3447FC-2329-470B-9836-295F6AC395E9}" type="parTrans" cxnId="{0EB5B68E-1A2D-4D5A-ADA0-17148946185D}">
      <dgm:prSet/>
      <dgm:spPr/>
      <dgm:t>
        <a:bodyPr/>
        <a:lstStyle/>
        <a:p>
          <a:endParaRPr lang="en-GB"/>
        </a:p>
      </dgm:t>
    </dgm:pt>
    <dgm:pt modelId="{E257C4E3-21C8-4FE4-B12B-CCED1D3475B3}" type="sibTrans" cxnId="{0EB5B68E-1A2D-4D5A-ADA0-17148946185D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3D4F5E9-42F6-4769-96C6-0AEE4DF58D99}" type="pres">
      <dgm:prSet presAssocID="{3EA072A6-E41A-4429-B08D-0B98DDCAF200}" presName="boxAndChildren" presStyleCnt="0"/>
      <dgm:spPr/>
    </dgm:pt>
    <dgm:pt modelId="{000A4346-FD19-45D7-A921-3D08B94957FA}" type="pres">
      <dgm:prSet presAssocID="{3EA072A6-E41A-4429-B08D-0B98DDCAF200}" presName="parentTextBox" presStyleLbl="node1" presStyleIdx="0" presStyleCnt="4" custLinFactNeighborY="1446"/>
      <dgm:spPr/>
      <dgm:t>
        <a:bodyPr/>
        <a:lstStyle/>
        <a:p>
          <a:endParaRPr lang="en-GB"/>
        </a:p>
      </dgm:t>
    </dgm:pt>
    <dgm:pt modelId="{0A306DBD-5774-48E9-8944-FB67E804E5A6}" type="pres">
      <dgm:prSet presAssocID="{1230BF8A-2C53-420D-BFBC-9528EAD310FF}" presName="sp" presStyleCnt="0"/>
      <dgm:spPr/>
    </dgm:pt>
    <dgm:pt modelId="{853706A8-C4D0-4397-B74E-8878388D6374}" type="pres">
      <dgm:prSet presAssocID="{7FC60040-609F-4BCB-BD81-8D95A952ABC8}" presName="arrowAndChildren" presStyleCnt="0"/>
      <dgm:spPr/>
    </dgm:pt>
    <dgm:pt modelId="{2F320267-9996-4060-BCDE-EFB7B8021D43}" type="pres">
      <dgm:prSet presAssocID="{7FC60040-609F-4BCB-BD81-8D95A952ABC8}" presName="parentTextArrow" presStyleLbl="node1" presStyleIdx="1" presStyleCnt="4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2" presStyleCnt="4" custLinFactNeighborY="1446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3" presStyleCnt="4" custLinFactNeighborX="19550" custLinFactNeighborY="-914"/>
      <dgm:spPr/>
      <dgm:t>
        <a:bodyPr/>
        <a:lstStyle/>
        <a:p>
          <a:endParaRPr lang="en-GB"/>
        </a:p>
      </dgm:t>
    </dgm:pt>
  </dgm:ptLst>
  <dgm:cxnLst>
    <dgm:cxn modelId="{53CA63E3-EC0A-4D4D-84C4-5E0BCC4C3A80}" type="presOf" srcId="{DAFDCCE1-C6A4-431D-90CC-5F8A087A1BAC}" destId="{95D3A656-92C6-4736-8E95-7FD1DA7F25D2}" srcOrd="0" destOrd="0" presId="urn:microsoft.com/office/officeart/2005/8/layout/process4"/>
    <dgm:cxn modelId="{0EB5B68E-1A2D-4D5A-ADA0-17148946185D}" srcId="{DAFDCCE1-C6A4-431D-90CC-5F8A087A1BAC}" destId="{3EA072A6-E41A-4429-B08D-0B98DDCAF200}" srcOrd="3" destOrd="0" parTransId="{EE3447FC-2329-470B-9836-295F6AC395E9}" sibTransId="{E257C4E3-21C8-4FE4-B12B-CCED1D3475B3}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D9720ECF-56C8-43AB-B492-74052EA81F6E}" srcId="{DAFDCCE1-C6A4-431D-90CC-5F8A087A1BAC}" destId="{7FC60040-609F-4BCB-BD81-8D95A952ABC8}" srcOrd="2" destOrd="0" parTransId="{A52F9442-EE0A-49D4-B4EE-F2BFFD680B8E}" sibTransId="{1230BF8A-2C53-420D-BFBC-9528EAD310FF}"/>
    <dgm:cxn modelId="{4FB8697F-CB1F-4E3B-8056-A7A4C801389D}" type="presOf" srcId="{12636DEF-DD0B-4D37-9B84-278F003553FA}" destId="{E9A785BE-B53E-4CE2-A1E4-9EEA92D6B8CE}" srcOrd="0" destOrd="0" presId="urn:microsoft.com/office/officeart/2005/8/layout/process4"/>
    <dgm:cxn modelId="{76A922BF-613B-46C8-8AC4-50B966F596A1}" type="presOf" srcId="{2DA52980-6A27-49BA-8B77-B697F3969B13}" destId="{7C659590-2083-46A6-88A1-1EE87B2B23CF}" srcOrd="0" destOrd="0" presId="urn:microsoft.com/office/officeart/2005/8/layout/process4"/>
    <dgm:cxn modelId="{FAA50A3C-FB40-4AD8-8929-BDC355944ADB}" type="presOf" srcId="{7FC60040-609F-4BCB-BD81-8D95A952ABC8}" destId="{2F320267-9996-4060-BCDE-EFB7B8021D43}" srcOrd="0" destOrd="0" presId="urn:microsoft.com/office/officeart/2005/8/layout/process4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78670C8A-E8BE-45B1-B83D-727FAEB7490D}" type="presOf" srcId="{3EA072A6-E41A-4429-B08D-0B98DDCAF200}" destId="{000A4346-FD19-45D7-A921-3D08B94957FA}" srcOrd="0" destOrd="0" presId="urn:microsoft.com/office/officeart/2005/8/layout/process4"/>
    <dgm:cxn modelId="{3BB6002E-FEFB-4F08-A3F8-199DAF624375}" type="presParOf" srcId="{95D3A656-92C6-4736-8E95-7FD1DA7F25D2}" destId="{03D4F5E9-42F6-4769-96C6-0AEE4DF58D99}" srcOrd="0" destOrd="0" presId="urn:microsoft.com/office/officeart/2005/8/layout/process4"/>
    <dgm:cxn modelId="{0D6AD595-A202-404B-9593-8601A8F9A4A7}" type="presParOf" srcId="{03D4F5E9-42F6-4769-96C6-0AEE4DF58D99}" destId="{000A4346-FD19-45D7-A921-3D08B94957FA}" srcOrd="0" destOrd="0" presId="urn:microsoft.com/office/officeart/2005/8/layout/process4"/>
    <dgm:cxn modelId="{29BC00D8-7FA0-4F3C-B93B-BC1208B966A3}" type="presParOf" srcId="{95D3A656-92C6-4736-8E95-7FD1DA7F25D2}" destId="{0A306DBD-5774-48E9-8944-FB67E804E5A6}" srcOrd="1" destOrd="0" presId="urn:microsoft.com/office/officeart/2005/8/layout/process4"/>
    <dgm:cxn modelId="{BAA782A4-7EA7-447A-A96B-339E82D643BF}" type="presParOf" srcId="{95D3A656-92C6-4736-8E95-7FD1DA7F25D2}" destId="{853706A8-C4D0-4397-B74E-8878388D6374}" srcOrd="2" destOrd="0" presId="urn:microsoft.com/office/officeart/2005/8/layout/process4"/>
    <dgm:cxn modelId="{1B04D499-0871-48A2-94DC-A8A7D22EEFF7}" type="presParOf" srcId="{853706A8-C4D0-4397-B74E-8878388D6374}" destId="{2F320267-9996-4060-BCDE-EFB7B8021D43}" srcOrd="0" destOrd="0" presId="urn:microsoft.com/office/officeart/2005/8/layout/process4"/>
    <dgm:cxn modelId="{EE3E7053-E5B9-487D-9158-385B7E25EBED}" type="presParOf" srcId="{95D3A656-92C6-4736-8E95-7FD1DA7F25D2}" destId="{B01A57A3-7520-49B7-9B71-D1F4FBB7F070}" srcOrd="3" destOrd="0" presId="urn:microsoft.com/office/officeart/2005/8/layout/process4"/>
    <dgm:cxn modelId="{6BBC2743-520C-43DE-BF30-A95890E4FBC4}" type="presParOf" srcId="{95D3A656-92C6-4736-8E95-7FD1DA7F25D2}" destId="{34AE3084-160A-43D2-913E-80161ECB0320}" srcOrd="4" destOrd="0" presId="urn:microsoft.com/office/officeart/2005/8/layout/process4"/>
    <dgm:cxn modelId="{A3EC8A62-A7A6-42FB-BF16-878A0526B2B9}" type="presParOf" srcId="{34AE3084-160A-43D2-913E-80161ECB0320}" destId="{E9A785BE-B53E-4CE2-A1E4-9EEA92D6B8CE}" srcOrd="0" destOrd="0" presId="urn:microsoft.com/office/officeart/2005/8/layout/process4"/>
    <dgm:cxn modelId="{8DDDEE57-BEF3-42A0-B1AE-1AF786ECEF10}" type="presParOf" srcId="{95D3A656-92C6-4736-8E95-7FD1DA7F25D2}" destId="{1710FF77-15B3-45B0-BFD2-C5FF2E833258}" srcOrd="5" destOrd="0" presId="urn:microsoft.com/office/officeart/2005/8/layout/process4"/>
    <dgm:cxn modelId="{5EC11D07-0890-40FB-B7B1-806D1870D9D5}" type="presParOf" srcId="{95D3A656-92C6-4736-8E95-7FD1DA7F25D2}" destId="{8922DBCE-4CDC-4E98-BD18-495A63619A74}" srcOrd="6" destOrd="0" presId="urn:microsoft.com/office/officeart/2005/8/layout/process4"/>
    <dgm:cxn modelId="{B29F7D1B-3FE8-4FB3-B4E8-8A76F0E490FC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0A4346-FD19-45D7-A921-3D08B94957FA}">
      <dsp:nvSpPr>
        <dsp:cNvPr id="0" name=""/>
        <dsp:cNvSpPr/>
      </dsp:nvSpPr>
      <dsp:spPr>
        <a:xfrm>
          <a:off x="0" y="1979408"/>
          <a:ext cx="5267960" cy="43286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Add grid decorators</a:t>
          </a:r>
          <a:endParaRPr lang="en-GB" sz="1400" b="0" kern="1200" dirty="0" smtClean="0"/>
        </a:p>
      </dsp:txBody>
      <dsp:txXfrm>
        <a:off x="0" y="1979408"/>
        <a:ext cx="5267960" cy="432866"/>
      </dsp:txXfrm>
    </dsp:sp>
    <dsp:sp modelId="{2F320267-9996-4060-BCDE-EFB7B8021D43}">
      <dsp:nvSpPr>
        <dsp:cNvPr id="0" name=""/>
        <dsp:cNvSpPr/>
      </dsp:nvSpPr>
      <dsp:spPr>
        <a:xfrm rot="10800000">
          <a:off x="0" y="1319332"/>
          <a:ext cx="5267960" cy="66574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Configure the grid data provider</a:t>
          </a:r>
          <a:r>
            <a:rPr lang="en-GB" sz="1400" kern="1200" dirty="0" smtClean="0"/>
            <a:t> </a:t>
          </a:r>
        </a:p>
      </dsp:txBody>
      <dsp:txXfrm rot="10800000">
        <a:off x="0" y="1319332"/>
        <a:ext cx="5267960" cy="432584"/>
      </dsp:txXfrm>
    </dsp:sp>
    <dsp:sp modelId="{E9A785BE-B53E-4CE2-A1E4-9EEA92D6B8CE}">
      <dsp:nvSpPr>
        <dsp:cNvPr id="0" name=""/>
        <dsp:cNvSpPr/>
      </dsp:nvSpPr>
      <dsp:spPr>
        <a:xfrm rot="10800000">
          <a:off x="0" y="669702"/>
          <a:ext cx="5267960" cy="66574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Configure displayed columns</a:t>
          </a:r>
          <a:endParaRPr lang="en-GB" sz="1400" b="0" kern="1200" dirty="0" smtClean="0"/>
        </a:p>
      </dsp:txBody>
      <dsp:txXfrm rot="10800000">
        <a:off x="0" y="669702"/>
        <a:ext cx="5267960" cy="432584"/>
      </dsp:txXfrm>
    </dsp:sp>
    <dsp:sp modelId="{7C659590-2083-46A6-88A1-1EE87B2B23CF}">
      <dsp:nvSpPr>
        <dsp:cNvPr id="0" name=""/>
        <dsp:cNvSpPr/>
      </dsp:nvSpPr>
      <dsp:spPr>
        <a:xfrm rot="10800000">
          <a:off x="0" y="0"/>
          <a:ext cx="5267960" cy="66574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Add a grid to your application layout</a:t>
          </a:r>
        </a:p>
      </dsp:txBody>
      <dsp:txXfrm rot="10800000">
        <a:off x="0" y="0"/>
        <a:ext cx="5267960" cy="4325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1B74A-8515-8C45-854A-DF1D4A1F8494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FB346-BA4E-524C-A856-EE3AB5CA8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566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FB346-BA4E-524C-A856-EE3AB5CA89F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5557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FB346-BA4E-524C-A856-EE3AB5CA89F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326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FB346-BA4E-524C-A856-EE3AB5CA89F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508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178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28BC6181-0442-4C39-91AC-08C0369A1223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14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GB" dirty="0"/>
          </a:p>
        </p:txBody>
      </p:sp>
      <p:sp>
        <p:nvSpPr>
          <p:cNvPr id="178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28BC6181-0442-4C39-91AC-08C0369A1223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16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GB" dirty="0"/>
          </a:p>
        </p:txBody>
      </p:sp>
      <p:sp>
        <p:nvSpPr>
          <p:cNvPr id="178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28BC6181-0442-4C39-91AC-08C0369A1223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17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GB" dirty="0"/>
          </a:p>
        </p:txBody>
      </p:sp>
      <p:sp>
        <p:nvSpPr>
          <p:cNvPr id="178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28BC6181-0442-4C39-91AC-08C0369A1223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18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87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72C9135D-A262-4743-B7A2-37C6B36892A9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20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89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D9AED553-6B23-4C75-8831-2BC182E59C80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21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91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25553B10-952B-41B8-ADEB-BBBB6478F80A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22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FB346-BA4E-524C-A856-EE3AB5CA89F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362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53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56E265B5-A683-4F2E-B018-477B3DD36CFF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FB346-BA4E-524C-A856-EE3AB5CA89F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509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FB346-BA4E-524C-A856-EE3AB5CA89F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52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sp>
        <p:nvSpPr>
          <p:cNvPr id="158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B39A75FC-2964-4802-9BA5-BE3BC8D3AC34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60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B36EBA7A-80FA-4D5D-A447-2624FB4F72B8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GB" baseline="0" dirty="0" smtClean="0"/>
          </a:p>
        </p:txBody>
      </p:sp>
      <p:sp>
        <p:nvSpPr>
          <p:cNvPr id="162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E351C308-AD4D-4898-A6DF-5D0176774114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8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/>
          </a:p>
        </p:txBody>
      </p:sp>
      <p:sp>
        <p:nvSpPr>
          <p:cNvPr id="164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FA92E68B-966C-48A8-94EC-58775FB85C58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dirty="0"/>
          </a:p>
        </p:txBody>
      </p:sp>
      <p:sp>
        <p:nvSpPr>
          <p:cNvPr id="166" name="TextShape 2"/>
          <p:cNvSpPr txBox="1"/>
          <p:nvPr/>
        </p:nvSpPr>
        <p:spPr>
          <a:xfrm>
            <a:off x="0" y="0"/>
            <a:ext cx="0" cy="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8E9A69A4-E423-4E0D-AA5B-4B9C72DFB5EB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6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4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99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6" y="1649097"/>
            <a:ext cx="8259127" cy="789304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7" y="2444197"/>
            <a:ext cx="8259127" cy="1125140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01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56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402080"/>
            <a:ext cx="8229597" cy="319254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202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02080"/>
            <a:ext cx="3911597" cy="3192544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402080"/>
            <a:ext cx="4084320" cy="319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6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47034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4743376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4401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4860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80000"/>
        <a:buFont typeface="Lucida Grande"/>
        <a:buChar char="▶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957600" indent="-4284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▶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66400" algn="l" defTabSz="457200" rtl="0" eaLnBrk="1" latinLnBrk="0" hangingPunct="1">
        <a:lnSpc>
          <a:spcPct val="100000"/>
        </a:lnSpc>
        <a:spcBef>
          <a:spcPts val="576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200" indent="-4572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Caplin Trader 3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84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Grid Customization</a:t>
            </a:r>
            <a:endParaRPr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447800"/>
            <a:ext cx="67056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7388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Renderers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270250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en-US" dirty="0"/>
              <a:t>Controls (&lt;span&gt;&lt;/span&gt; and &lt;input/&gt;)</a:t>
            </a:r>
          </a:p>
          <a:p>
            <a:pPr>
              <a:buSzPct val="100000"/>
            </a:pPr>
            <a:r>
              <a:rPr lang="en-US" dirty="0"/>
              <a:t>Formatters (decimal place formatters)</a:t>
            </a:r>
          </a:p>
          <a:p>
            <a:pPr>
              <a:buSzPct val="100000"/>
            </a:pPr>
            <a:r>
              <a:rPr lang="en-US" dirty="0" err="1"/>
              <a:t>Stylers</a:t>
            </a:r>
            <a:r>
              <a:rPr lang="en-US" dirty="0"/>
              <a:t> (flashing prices)</a:t>
            </a:r>
          </a:p>
          <a:p>
            <a:pPr>
              <a:buSzPct val="100000"/>
            </a:pPr>
            <a:r>
              <a:rPr lang="en-US" dirty="0"/>
              <a:t>Handlers (remove instrument)</a:t>
            </a:r>
          </a:p>
          <a:p>
            <a:pPr>
              <a:buSzPct val="100000"/>
            </a:pPr>
            <a:r>
              <a:rPr lang="en-US" dirty="0"/>
              <a:t>Parsers (amount shortcut handling)</a:t>
            </a:r>
          </a:p>
          <a:p>
            <a:pPr>
              <a:lnSpc>
                <a:spcPct val="100000"/>
              </a:lnSpc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94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859529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en-US" dirty="0"/>
              <a:t>Column Reordering Decorator</a:t>
            </a:r>
          </a:p>
          <a:p>
            <a:pPr>
              <a:buSzPct val="100000"/>
            </a:pPr>
            <a:r>
              <a:rPr lang="en-US" dirty="0"/>
              <a:t>Column Resizing Decorator</a:t>
            </a:r>
          </a:p>
          <a:p>
            <a:pPr>
              <a:buSzPct val="100000"/>
            </a:pPr>
            <a:r>
              <a:rPr lang="en-US" dirty="0"/>
              <a:t>Column Sort Decorator</a:t>
            </a:r>
          </a:p>
          <a:p>
            <a:pPr>
              <a:buSzPct val="100000"/>
            </a:pPr>
            <a:r>
              <a:rPr lang="en-US" dirty="0"/>
              <a:t>Drag Decorator</a:t>
            </a:r>
          </a:p>
          <a:p>
            <a:pPr>
              <a:buSzPct val="100000"/>
            </a:pPr>
            <a:r>
              <a:rPr lang="en-US" dirty="0"/>
              <a:t>Drop Decorator</a:t>
            </a:r>
          </a:p>
          <a:p>
            <a:pPr>
              <a:buSzPct val="100000"/>
            </a:pPr>
            <a:r>
              <a:rPr lang="en-US" dirty="0"/>
              <a:t>Selection Decorator</a:t>
            </a:r>
          </a:p>
          <a:p>
            <a:pPr>
              <a:buSzPct val="100000"/>
            </a:pPr>
            <a:r>
              <a:rPr lang="en-US" dirty="0"/>
              <a:t>Loading Decorator</a:t>
            </a:r>
          </a:p>
        </p:txBody>
      </p:sp>
    </p:spTree>
    <p:extLst>
      <p:ext uri="{BB962C8B-B14F-4D97-AF65-F5344CB8AC3E}">
        <p14:creationId xmlns:p14="http://schemas.microsoft.com/office/powerpoint/2010/main" val="188997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Providers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859529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en-US" dirty="0"/>
              <a:t>Most grids will use the built-in data-provider to connect to Liberator.</a:t>
            </a:r>
          </a:p>
          <a:p>
            <a:pPr>
              <a:buSzPct val="100000"/>
            </a:pPr>
            <a:r>
              <a:rPr lang="en-US" dirty="0"/>
              <a:t>Liberator Data Sources can then be used to connect to any custom pricing system.</a:t>
            </a:r>
          </a:p>
          <a:p>
            <a:pPr>
              <a:buSzPct val="100000"/>
            </a:pPr>
            <a:r>
              <a:rPr lang="en-US" dirty="0"/>
              <a:t>Occasionally, when something else is needed, custom data providers can also be written.</a:t>
            </a:r>
          </a:p>
        </p:txBody>
      </p:sp>
    </p:spTree>
    <p:extLst>
      <p:ext uri="{BB962C8B-B14F-4D97-AF65-F5344CB8AC3E}">
        <p14:creationId xmlns:p14="http://schemas.microsoft.com/office/powerpoint/2010/main" val="145471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Configuring A Grid</a:t>
            </a:r>
            <a:endParaRPr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42750" y="1062720"/>
            <a:ext cx="8640507" cy="36317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&lt;grid id=</a:t>
            </a:r>
            <a:r>
              <a:rPr lang="en-GB" sz="1600" i="1" dirty="0">
                <a:solidFill>
                  <a:schemeClr val="bg1"/>
                </a:solidFill>
              </a:rPr>
              <a:t>"</a:t>
            </a:r>
            <a:r>
              <a:rPr lang="en-GB" sz="1600" i="1" dirty="0" err="1" smtClean="0">
                <a:solidFill>
                  <a:schemeClr val="bg1"/>
                </a:solidFill>
              </a:rPr>
              <a:t>myFXGrid</a:t>
            </a:r>
            <a:r>
              <a:rPr lang="en-GB" sz="1600" i="1" dirty="0" smtClean="0">
                <a:solidFill>
                  <a:schemeClr val="bg1"/>
                </a:solidFill>
              </a:rPr>
              <a:t>“ </a:t>
            </a:r>
            <a:r>
              <a:rPr lang="en-GB" sz="1600" i="1" dirty="0" err="1" smtClean="0">
                <a:solidFill>
                  <a:schemeClr val="bg1"/>
                </a:solidFill>
              </a:rPr>
              <a:t>displayName</a:t>
            </a:r>
            <a:r>
              <a:rPr lang="en-GB" sz="1600" i="1" dirty="0">
                <a:solidFill>
                  <a:schemeClr val="bg1"/>
                </a:solidFill>
              </a:rPr>
              <a:t>=“FX Grid</a:t>
            </a:r>
            <a:r>
              <a:rPr lang="en-GB" sz="1600" i="1" dirty="0" smtClean="0">
                <a:solidFill>
                  <a:schemeClr val="bg1"/>
                </a:solidFill>
              </a:rPr>
              <a:t>” </a:t>
            </a:r>
            <a:r>
              <a:rPr lang="en-GB" sz="1600" i="1" dirty="0" err="1" smtClean="0">
                <a:solidFill>
                  <a:schemeClr val="bg1"/>
                </a:solidFill>
              </a:rPr>
              <a:t>displayedColumns</a:t>
            </a:r>
            <a:r>
              <a:rPr lang="en-GB" sz="1600" i="1" dirty="0">
                <a:solidFill>
                  <a:schemeClr val="bg1"/>
                </a:solidFill>
              </a:rPr>
              <a:t>="instrument, ask, bid"&gt;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&lt;</a:t>
            </a:r>
            <a:r>
              <a:rPr lang="en-GB" sz="1600" dirty="0" err="1">
                <a:solidFill>
                  <a:schemeClr val="bg1"/>
                </a:solidFill>
              </a:rPr>
              <a:t>columnDefinitions</a:t>
            </a:r>
            <a:r>
              <a:rPr lang="en-GB" sz="16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	&lt;</a:t>
            </a:r>
            <a:r>
              <a:rPr lang="en-GB" sz="1600" dirty="0">
                <a:solidFill>
                  <a:schemeClr val="bg1"/>
                </a:solidFill>
              </a:rPr>
              <a:t>column id=</a:t>
            </a:r>
            <a:r>
              <a:rPr lang="en-GB" sz="1600" i="1" dirty="0">
                <a:solidFill>
                  <a:schemeClr val="bg1"/>
                </a:solidFill>
              </a:rPr>
              <a:t>"instrument" fields="</a:t>
            </a:r>
            <a:r>
              <a:rPr lang="en-GB" sz="1600" i="1" dirty="0" err="1">
                <a:solidFill>
                  <a:schemeClr val="bg1"/>
                </a:solidFill>
              </a:rPr>
              <a:t>InstrumentName</a:t>
            </a:r>
            <a:r>
              <a:rPr lang="en-GB" sz="1600" i="1" dirty="0">
                <a:solidFill>
                  <a:schemeClr val="bg1"/>
                </a:solidFill>
              </a:rPr>
              <a:t>" </a:t>
            </a:r>
            <a:r>
              <a:rPr lang="en-GB" sz="1600" i="1" dirty="0" err="1">
                <a:solidFill>
                  <a:schemeClr val="bg1"/>
                </a:solidFill>
              </a:rPr>
              <a:t>displayName</a:t>
            </a:r>
            <a:r>
              <a:rPr lang="en-GB" sz="1600" i="1" dirty="0">
                <a:solidFill>
                  <a:schemeClr val="bg1"/>
                </a:solidFill>
              </a:rPr>
              <a:t>="Currency Pair" /&gt;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	&lt;</a:t>
            </a:r>
            <a:r>
              <a:rPr lang="en-GB" sz="1600" dirty="0">
                <a:solidFill>
                  <a:schemeClr val="bg1"/>
                </a:solidFill>
              </a:rPr>
              <a:t>column id=</a:t>
            </a:r>
            <a:r>
              <a:rPr lang="en-GB" sz="1600" i="1" dirty="0">
                <a:solidFill>
                  <a:schemeClr val="bg1"/>
                </a:solidFill>
              </a:rPr>
              <a:t>"ask" fields="</a:t>
            </a:r>
            <a:r>
              <a:rPr lang="en-GB" sz="1600" i="1" dirty="0" err="1">
                <a:solidFill>
                  <a:schemeClr val="bg1"/>
                </a:solidFill>
              </a:rPr>
              <a:t>AskPrice</a:t>
            </a:r>
            <a:r>
              <a:rPr lang="en-GB" sz="1600" i="1" dirty="0">
                <a:solidFill>
                  <a:schemeClr val="bg1"/>
                </a:solidFill>
              </a:rPr>
              <a:t>" </a:t>
            </a:r>
            <a:r>
              <a:rPr lang="en-GB" sz="1600" i="1" dirty="0" err="1">
                <a:solidFill>
                  <a:schemeClr val="bg1"/>
                </a:solidFill>
              </a:rPr>
              <a:t>displayName</a:t>
            </a:r>
            <a:r>
              <a:rPr lang="en-GB" sz="1600" i="1" dirty="0">
                <a:solidFill>
                  <a:schemeClr val="bg1"/>
                </a:solidFill>
              </a:rPr>
              <a:t>="Ask" /&gt;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	&lt;</a:t>
            </a:r>
            <a:r>
              <a:rPr lang="en-GB" sz="1600" dirty="0">
                <a:solidFill>
                  <a:schemeClr val="bg1"/>
                </a:solidFill>
              </a:rPr>
              <a:t>column id=</a:t>
            </a:r>
            <a:r>
              <a:rPr lang="en-GB" sz="1600" i="1" dirty="0">
                <a:solidFill>
                  <a:schemeClr val="bg1"/>
                </a:solidFill>
              </a:rPr>
              <a:t>"bid" fields="</a:t>
            </a:r>
            <a:r>
              <a:rPr lang="en-GB" sz="1600" i="1" dirty="0" err="1">
                <a:solidFill>
                  <a:schemeClr val="bg1"/>
                </a:solidFill>
              </a:rPr>
              <a:t>BidPrice</a:t>
            </a:r>
            <a:r>
              <a:rPr lang="en-GB" sz="1600" i="1" dirty="0">
                <a:solidFill>
                  <a:schemeClr val="bg1"/>
                </a:solidFill>
              </a:rPr>
              <a:t>" </a:t>
            </a:r>
            <a:r>
              <a:rPr lang="en-GB" sz="1600" i="1" dirty="0" err="1">
                <a:solidFill>
                  <a:schemeClr val="bg1"/>
                </a:solidFill>
              </a:rPr>
              <a:t>displayName</a:t>
            </a:r>
            <a:r>
              <a:rPr lang="en-GB" sz="1600" i="1" dirty="0">
                <a:solidFill>
                  <a:schemeClr val="bg1"/>
                </a:solidFill>
              </a:rPr>
              <a:t>="Bid" /&gt;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&lt;/</a:t>
            </a:r>
            <a:r>
              <a:rPr lang="en-GB" sz="1600" dirty="0" err="1">
                <a:solidFill>
                  <a:schemeClr val="bg1"/>
                </a:solidFill>
              </a:rPr>
              <a:t>columnDefinitions</a:t>
            </a:r>
            <a:r>
              <a:rPr lang="en-GB" sz="16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&lt;</a:t>
            </a:r>
            <a:r>
              <a:rPr lang="en-GB" sz="1600" dirty="0">
                <a:solidFill>
                  <a:schemeClr val="bg1"/>
                </a:solidFill>
              </a:rPr>
              <a:t>decorators&gt;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	&lt;</a:t>
            </a:r>
            <a:r>
              <a:rPr lang="en-GB" sz="1600" dirty="0" err="1">
                <a:solidFill>
                  <a:schemeClr val="bg1"/>
                </a:solidFill>
              </a:rPr>
              <a:t>caplin.column</a:t>
            </a:r>
            <a:r>
              <a:rPr lang="en-GB" sz="1600" dirty="0">
                <a:solidFill>
                  <a:schemeClr val="bg1"/>
                </a:solidFill>
              </a:rPr>
              <a:t>-resizing-decorator/&gt;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&lt;/</a:t>
            </a:r>
            <a:r>
              <a:rPr lang="en-GB" sz="1600" dirty="0">
                <a:solidFill>
                  <a:schemeClr val="bg1"/>
                </a:solidFill>
              </a:rPr>
              <a:t>decorators&gt;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&lt;</a:t>
            </a:r>
            <a:r>
              <a:rPr lang="en-GB" sz="1600" dirty="0" err="1">
                <a:solidFill>
                  <a:schemeClr val="bg1"/>
                </a:solidFill>
              </a:rPr>
              <a:t>gridRowModel</a:t>
            </a:r>
            <a:r>
              <a:rPr lang="en-GB" sz="16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	&lt;</a:t>
            </a:r>
            <a:r>
              <a:rPr lang="en-GB" sz="1600" dirty="0" err="1">
                <a:solidFill>
                  <a:schemeClr val="bg1"/>
                </a:solidFill>
              </a:rPr>
              <a:t>caplin.sljs</a:t>
            </a:r>
            <a:r>
              <a:rPr lang="en-GB" sz="1600" dirty="0">
                <a:solidFill>
                  <a:schemeClr val="bg1"/>
                </a:solidFill>
              </a:rPr>
              <a:t>-container-grid-data-provider container=</a:t>
            </a:r>
            <a:r>
              <a:rPr lang="en-GB" sz="1600" i="1" dirty="0">
                <a:solidFill>
                  <a:schemeClr val="bg1"/>
                </a:solidFill>
              </a:rPr>
              <a:t>"/CONTAINER/FX/MAJOR" /&gt;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&lt;/</a:t>
            </a:r>
            <a:r>
              <a:rPr lang="en-GB" sz="1600" dirty="0" err="1">
                <a:solidFill>
                  <a:schemeClr val="bg1"/>
                </a:solidFill>
              </a:rPr>
              <a:t>gridRowModel</a:t>
            </a:r>
            <a:r>
              <a:rPr lang="en-GB" sz="16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600" dirty="0">
                <a:solidFill>
                  <a:schemeClr val="bg1"/>
                </a:solidFill>
              </a:rPr>
              <a:t>&lt;/grid&gt;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25384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</a:rPr>
              <a:t>Grid </a:t>
            </a:r>
            <a:r>
              <a:rPr lang="en-US" dirty="0" smtClean="0">
                <a:solidFill>
                  <a:srgbClr val="000000"/>
                </a:solidFill>
              </a:rPr>
              <a:t>Inheritance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60553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What?</a:t>
            </a:r>
          </a:p>
          <a:p>
            <a:pPr lvl="1">
              <a:buSzPct val="100000"/>
            </a:pPr>
            <a:r>
              <a:rPr lang="en-US" dirty="0"/>
              <a:t>Grid definitions can inherit from other grids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Why?</a:t>
            </a:r>
          </a:p>
          <a:p>
            <a:pPr lvl="1">
              <a:buSzPct val="100000"/>
            </a:pPr>
            <a:r>
              <a:rPr lang="en-US" dirty="0"/>
              <a:t>Allows you to avoid </a:t>
            </a:r>
            <a:r>
              <a:rPr lang="en-US" dirty="0" err="1"/>
              <a:t>config</a:t>
            </a:r>
            <a:r>
              <a:rPr lang="en-US" dirty="0"/>
              <a:t>. </a:t>
            </a:r>
            <a:r>
              <a:rPr lang="en-US" dirty="0" smtClean="0"/>
              <a:t>Duplication.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333333"/>
                </a:solidFill>
              </a:rPr>
              <a:t>How?</a:t>
            </a:r>
          </a:p>
          <a:p>
            <a:pPr lvl="1">
              <a:buSzPct val="100000"/>
            </a:pPr>
            <a:r>
              <a:rPr lang="en-US" dirty="0"/>
              <a:t>New functionality can be added.</a:t>
            </a:r>
          </a:p>
          <a:p>
            <a:pPr lvl="1">
              <a:buSzPct val="100000"/>
            </a:pPr>
            <a:r>
              <a:rPr lang="en-US" dirty="0"/>
              <a:t>Existing functionality can be re-configured.</a:t>
            </a:r>
          </a:p>
          <a:p>
            <a:pPr lvl="1">
              <a:buSzPct val="100000"/>
            </a:pPr>
            <a:r>
              <a:rPr lang="en-US" dirty="0"/>
              <a:t>Existing functionality can not be removed.</a:t>
            </a:r>
          </a:p>
        </p:txBody>
      </p:sp>
    </p:spTree>
    <p:extLst>
      <p:ext uri="{BB962C8B-B14F-4D97-AF65-F5344CB8AC3E}">
        <p14:creationId xmlns:p14="http://schemas.microsoft.com/office/powerpoint/2010/main" val="3011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Grid Inheritance</a:t>
            </a:r>
            <a:endParaRPr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42750" y="1062720"/>
            <a:ext cx="8640506" cy="224676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&lt;</a:t>
            </a:r>
            <a:r>
              <a:rPr lang="en-GB" sz="1400" dirty="0" err="1">
                <a:solidFill>
                  <a:schemeClr val="bg1"/>
                </a:solidFill>
              </a:rPr>
              <a:t>gridTemplate</a:t>
            </a:r>
            <a:r>
              <a:rPr lang="en-GB" sz="1400" dirty="0">
                <a:solidFill>
                  <a:schemeClr val="bg1"/>
                </a:solidFill>
              </a:rPr>
              <a:t> id=</a:t>
            </a:r>
            <a:r>
              <a:rPr lang="en-GB" sz="1400" i="1" dirty="0">
                <a:solidFill>
                  <a:schemeClr val="bg1"/>
                </a:solidFill>
              </a:rPr>
              <a:t>"</a:t>
            </a:r>
            <a:r>
              <a:rPr lang="en-GB" sz="1400" i="1" dirty="0" err="1">
                <a:solidFill>
                  <a:schemeClr val="bg1"/>
                </a:solidFill>
              </a:rPr>
              <a:t>myFXGridTemplate"displayedColumns</a:t>
            </a:r>
            <a:r>
              <a:rPr lang="en-GB" sz="1400" i="1" dirty="0">
                <a:solidFill>
                  <a:schemeClr val="bg1"/>
                </a:solidFill>
              </a:rPr>
              <a:t>="instrument, ask, bid"&gt;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&lt;</a:t>
            </a:r>
            <a:r>
              <a:rPr lang="en-GB" sz="1400" dirty="0" err="1" smtClean="0">
                <a:solidFill>
                  <a:schemeClr val="bg1"/>
                </a:solidFill>
              </a:rPr>
              <a:t>columnDefinitions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	&lt;</a:t>
            </a:r>
            <a:r>
              <a:rPr lang="en-GB" sz="1400" dirty="0">
                <a:solidFill>
                  <a:schemeClr val="bg1"/>
                </a:solidFill>
              </a:rPr>
              <a:t>column id=</a:t>
            </a:r>
            <a:r>
              <a:rPr lang="en-GB" sz="1400" i="1" dirty="0">
                <a:solidFill>
                  <a:schemeClr val="bg1"/>
                </a:solidFill>
              </a:rPr>
              <a:t>"instrument" fields="</a:t>
            </a:r>
            <a:r>
              <a:rPr lang="en-GB" sz="1400" i="1" dirty="0" smtClean="0">
                <a:solidFill>
                  <a:schemeClr val="bg1"/>
                </a:solidFill>
              </a:rPr>
              <a:t>Instrument" </a:t>
            </a:r>
            <a:r>
              <a:rPr lang="en-GB" sz="1400" i="1" dirty="0" err="1">
                <a:solidFill>
                  <a:schemeClr val="bg1"/>
                </a:solidFill>
              </a:rPr>
              <a:t>displayName</a:t>
            </a:r>
            <a:r>
              <a:rPr lang="en-GB" sz="1400" i="1" dirty="0">
                <a:solidFill>
                  <a:schemeClr val="bg1"/>
                </a:solidFill>
              </a:rPr>
              <a:t>="Currency Pair" width</a:t>
            </a:r>
            <a:r>
              <a:rPr lang="en-GB" sz="1400" i="1" dirty="0" smtClean="0">
                <a:solidFill>
                  <a:schemeClr val="bg1"/>
                </a:solidFill>
              </a:rPr>
              <a:t>=“100</a:t>
            </a:r>
            <a:r>
              <a:rPr lang="en-GB" sz="1400" i="1" dirty="0">
                <a:solidFill>
                  <a:schemeClr val="bg1"/>
                </a:solidFill>
              </a:rPr>
              <a:t>" </a:t>
            </a:r>
            <a:r>
              <a:rPr lang="en-GB" sz="1400" i="1" dirty="0" smtClean="0">
                <a:solidFill>
                  <a:schemeClr val="bg1"/>
                </a:solidFill>
              </a:rPr>
              <a:t>/&gt;</a:t>
            </a:r>
            <a:endParaRPr lang="en-GB" sz="1400" i="1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		&lt;</a:t>
            </a:r>
            <a:r>
              <a:rPr lang="en-GB" sz="1400" dirty="0">
                <a:solidFill>
                  <a:schemeClr val="bg1"/>
                </a:solidFill>
              </a:rPr>
              <a:t>column id=</a:t>
            </a:r>
            <a:r>
              <a:rPr lang="en-GB" sz="1400" i="1" dirty="0">
                <a:solidFill>
                  <a:schemeClr val="bg1"/>
                </a:solidFill>
              </a:rPr>
              <a:t>"ask" fields="</a:t>
            </a:r>
            <a:r>
              <a:rPr lang="en-GB" sz="1400" i="1" dirty="0" err="1">
                <a:solidFill>
                  <a:schemeClr val="bg1"/>
                </a:solidFill>
              </a:rPr>
              <a:t>AskPrice</a:t>
            </a:r>
            <a:r>
              <a:rPr lang="en-GB" sz="1400" i="1" dirty="0">
                <a:solidFill>
                  <a:schemeClr val="bg1"/>
                </a:solidFill>
              </a:rPr>
              <a:t>" </a:t>
            </a:r>
            <a:r>
              <a:rPr lang="en-GB" sz="1400" i="1" dirty="0" err="1">
                <a:solidFill>
                  <a:schemeClr val="bg1"/>
                </a:solidFill>
              </a:rPr>
              <a:t>displayName</a:t>
            </a:r>
            <a:r>
              <a:rPr lang="en-GB" sz="1400" i="1" dirty="0">
                <a:solidFill>
                  <a:schemeClr val="bg1"/>
                </a:solidFill>
              </a:rPr>
              <a:t>="Ask" </a:t>
            </a:r>
            <a:r>
              <a:rPr lang="en-GB" sz="1400" i="1" dirty="0" smtClean="0">
                <a:solidFill>
                  <a:schemeClr val="bg1"/>
                </a:solidFill>
              </a:rPr>
              <a:t> width="80"  /&gt;</a:t>
            </a:r>
            <a:endParaRPr lang="en-GB" sz="1400" i="1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		&lt;</a:t>
            </a:r>
            <a:r>
              <a:rPr lang="en-GB" sz="1400" dirty="0">
                <a:solidFill>
                  <a:schemeClr val="bg1"/>
                </a:solidFill>
              </a:rPr>
              <a:t>column id=</a:t>
            </a:r>
            <a:r>
              <a:rPr lang="en-GB" sz="1400" i="1" dirty="0">
                <a:solidFill>
                  <a:schemeClr val="bg1"/>
                </a:solidFill>
              </a:rPr>
              <a:t>"bid" fields="</a:t>
            </a:r>
            <a:r>
              <a:rPr lang="en-GB" sz="1400" i="1" dirty="0" err="1">
                <a:solidFill>
                  <a:schemeClr val="bg1"/>
                </a:solidFill>
              </a:rPr>
              <a:t>BidPrice</a:t>
            </a:r>
            <a:r>
              <a:rPr lang="en-GB" sz="1400" i="1" dirty="0">
                <a:solidFill>
                  <a:schemeClr val="bg1"/>
                </a:solidFill>
              </a:rPr>
              <a:t>" </a:t>
            </a:r>
            <a:r>
              <a:rPr lang="en-GB" sz="1400" i="1" dirty="0" err="1">
                <a:solidFill>
                  <a:schemeClr val="bg1"/>
                </a:solidFill>
              </a:rPr>
              <a:t>displayName</a:t>
            </a:r>
            <a:r>
              <a:rPr lang="en-GB" sz="1400" i="1" dirty="0">
                <a:solidFill>
                  <a:schemeClr val="bg1"/>
                </a:solidFill>
              </a:rPr>
              <a:t>="Bid" </a:t>
            </a:r>
            <a:r>
              <a:rPr lang="en-GB" sz="1400" i="1" dirty="0" smtClean="0">
                <a:solidFill>
                  <a:schemeClr val="bg1"/>
                </a:solidFill>
              </a:rPr>
              <a:t> width</a:t>
            </a:r>
            <a:r>
              <a:rPr lang="en-GB" sz="1400" i="1" dirty="0">
                <a:solidFill>
                  <a:schemeClr val="bg1"/>
                </a:solidFill>
              </a:rPr>
              <a:t>="80" </a:t>
            </a:r>
            <a:r>
              <a:rPr lang="en-GB" sz="1400" i="1" dirty="0" smtClean="0">
                <a:solidFill>
                  <a:schemeClr val="bg1"/>
                </a:solidFill>
              </a:rPr>
              <a:t>/&gt;</a:t>
            </a:r>
            <a:endParaRPr lang="en-GB" sz="1400" i="1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	&lt;/</a:t>
            </a:r>
            <a:r>
              <a:rPr lang="en-GB" sz="1400" dirty="0" err="1">
                <a:solidFill>
                  <a:schemeClr val="bg1"/>
                </a:solidFill>
              </a:rPr>
              <a:t>columnDefinitions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&lt;</a:t>
            </a:r>
            <a:r>
              <a:rPr lang="en-GB" sz="1400" dirty="0">
                <a:solidFill>
                  <a:schemeClr val="bg1"/>
                </a:solidFill>
              </a:rPr>
              <a:t>decorators&gt;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	&lt;</a:t>
            </a:r>
            <a:r>
              <a:rPr lang="en-GB" sz="1400" dirty="0" err="1">
                <a:solidFill>
                  <a:schemeClr val="bg1"/>
                </a:solidFill>
              </a:rPr>
              <a:t>caplin.column</a:t>
            </a:r>
            <a:r>
              <a:rPr lang="en-GB" sz="1400" dirty="0">
                <a:solidFill>
                  <a:schemeClr val="bg1"/>
                </a:solidFill>
              </a:rPr>
              <a:t>-resizing-decorator/&gt;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&lt;/</a:t>
            </a:r>
            <a:r>
              <a:rPr lang="en-GB" sz="1400" dirty="0">
                <a:solidFill>
                  <a:schemeClr val="bg1"/>
                </a:solidFill>
              </a:rPr>
              <a:t>decorators&gt;</a:t>
            </a:r>
          </a:p>
          <a:p>
            <a:r>
              <a:rPr lang="en-GB" sz="1400" dirty="0">
                <a:solidFill>
                  <a:schemeClr val="bg1"/>
                </a:solidFill>
              </a:rPr>
              <a:t>&lt;/</a:t>
            </a:r>
            <a:r>
              <a:rPr lang="en-GB" sz="1400" dirty="0" err="1">
                <a:solidFill>
                  <a:schemeClr val="bg1"/>
                </a:solidFill>
              </a:rPr>
              <a:t>gridTemplate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2749" y="3705726"/>
            <a:ext cx="8640507" cy="132343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&lt;grid id="</a:t>
            </a:r>
            <a:r>
              <a:rPr lang="en-GB" sz="1600" dirty="0" err="1">
                <a:solidFill>
                  <a:schemeClr val="bg1"/>
                </a:solidFill>
              </a:rPr>
              <a:t>myFXGrid</a:t>
            </a:r>
            <a:r>
              <a:rPr lang="en-GB" sz="1600" dirty="0">
                <a:solidFill>
                  <a:schemeClr val="bg1"/>
                </a:solidFill>
              </a:rPr>
              <a:t>" </a:t>
            </a:r>
            <a:r>
              <a:rPr lang="en-GB" sz="1600" dirty="0" err="1">
                <a:solidFill>
                  <a:schemeClr val="bg1"/>
                </a:solidFill>
              </a:rPr>
              <a:t>displayName</a:t>
            </a:r>
            <a:r>
              <a:rPr lang="en-GB" sz="1600" dirty="0">
                <a:solidFill>
                  <a:schemeClr val="bg1"/>
                </a:solidFill>
              </a:rPr>
              <a:t>="FX Grid"  </a:t>
            </a:r>
            <a:r>
              <a:rPr lang="en-GB" sz="1600" dirty="0" err="1">
                <a:solidFill>
                  <a:schemeClr val="bg1"/>
                </a:solidFill>
              </a:rPr>
              <a:t>baseTemplate</a:t>
            </a:r>
            <a:r>
              <a:rPr lang="en-GB" sz="1600" dirty="0">
                <a:solidFill>
                  <a:schemeClr val="bg1"/>
                </a:solidFill>
              </a:rPr>
              <a:t>="</a:t>
            </a:r>
            <a:r>
              <a:rPr lang="en-GB" sz="1600" dirty="0" err="1">
                <a:solidFill>
                  <a:schemeClr val="bg1"/>
                </a:solidFill>
              </a:rPr>
              <a:t>myFXGridTemplate</a:t>
            </a:r>
            <a:r>
              <a:rPr lang="en-GB" sz="1600" dirty="0">
                <a:solidFill>
                  <a:schemeClr val="bg1"/>
                </a:solidFill>
              </a:rPr>
              <a:t>" 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&lt;</a:t>
            </a:r>
            <a:r>
              <a:rPr lang="en-GB" sz="1600" dirty="0" err="1">
                <a:solidFill>
                  <a:schemeClr val="bg1"/>
                </a:solidFill>
              </a:rPr>
              <a:t>gridRowModel</a:t>
            </a:r>
            <a:r>
              <a:rPr lang="en-GB" sz="16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	&lt;</a:t>
            </a:r>
            <a:r>
              <a:rPr lang="en-GB" sz="1600" dirty="0" err="1">
                <a:solidFill>
                  <a:schemeClr val="bg1"/>
                </a:solidFill>
              </a:rPr>
              <a:t>caplin.sljs</a:t>
            </a:r>
            <a:r>
              <a:rPr lang="en-GB" sz="1600" dirty="0">
                <a:solidFill>
                  <a:schemeClr val="bg1"/>
                </a:solidFill>
              </a:rPr>
              <a:t>-container-grid-data-provider container="/CONTAINER/FX/MAJOR" /&gt;</a:t>
            </a:r>
          </a:p>
          <a:p>
            <a:r>
              <a:rPr lang="en-GB" sz="1600" dirty="0" smtClean="0">
                <a:solidFill>
                  <a:schemeClr val="bg1"/>
                </a:solidFill>
              </a:rPr>
              <a:t>	&lt;/</a:t>
            </a:r>
            <a:r>
              <a:rPr lang="en-GB" sz="1600" dirty="0" err="1">
                <a:solidFill>
                  <a:schemeClr val="bg1"/>
                </a:solidFill>
              </a:rPr>
              <a:t>gridRowModel</a:t>
            </a:r>
            <a:r>
              <a:rPr lang="en-GB" sz="16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600" dirty="0">
                <a:solidFill>
                  <a:schemeClr val="bg1"/>
                </a:solidFill>
              </a:rPr>
              <a:t>&lt;/grid&gt;</a:t>
            </a:r>
          </a:p>
        </p:txBody>
      </p:sp>
      <p:sp>
        <p:nvSpPr>
          <p:cNvPr id="4" name="Oval 3"/>
          <p:cNvSpPr/>
          <p:nvPr/>
        </p:nvSpPr>
        <p:spPr>
          <a:xfrm>
            <a:off x="242747" y="1037784"/>
            <a:ext cx="1345421" cy="329003"/>
          </a:xfrm>
          <a:prstGeom prst="ellipse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146497" y="3686476"/>
            <a:ext cx="1106909" cy="419571"/>
          </a:xfrm>
          <a:prstGeom prst="ellipse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8451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1" dirty="0" smtClean="0">
                <a:solidFill>
                  <a:srgbClr val="000000"/>
                </a:solidFill>
                <a:latin typeface="Arial"/>
              </a:rPr>
              <a:t>Grid Inheritance – Override functionality</a:t>
            </a:r>
            <a:endParaRPr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42749" y="1062720"/>
            <a:ext cx="8640505" cy="18158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&lt;</a:t>
            </a:r>
            <a:r>
              <a:rPr lang="en-GB" sz="1400" dirty="0" err="1">
                <a:solidFill>
                  <a:schemeClr val="bg1"/>
                </a:solidFill>
              </a:rPr>
              <a:t>gridTemplate</a:t>
            </a:r>
            <a:r>
              <a:rPr lang="en-GB" sz="1400" dirty="0">
                <a:solidFill>
                  <a:schemeClr val="bg1"/>
                </a:solidFill>
              </a:rPr>
              <a:t> id=</a:t>
            </a:r>
            <a:r>
              <a:rPr lang="en-GB" sz="1400" i="1" dirty="0">
                <a:solidFill>
                  <a:schemeClr val="bg1"/>
                </a:solidFill>
              </a:rPr>
              <a:t>"</a:t>
            </a:r>
            <a:r>
              <a:rPr lang="en-GB" sz="1400" i="1" dirty="0" err="1" smtClean="0">
                <a:solidFill>
                  <a:schemeClr val="bg1"/>
                </a:solidFill>
              </a:rPr>
              <a:t>myFXGridTemplate</a:t>
            </a:r>
            <a:r>
              <a:rPr lang="en-GB" sz="1400" i="1" dirty="0" smtClean="0">
                <a:solidFill>
                  <a:schemeClr val="bg1"/>
                </a:solidFill>
              </a:rPr>
              <a:t>“ </a:t>
            </a:r>
            <a:r>
              <a:rPr lang="en-GB" sz="1400" i="1" dirty="0" err="1" smtClean="0">
                <a:solidFill>
                  <a:schemeClr val="bg1"/>
                </a:solidFill>
              </a:rPr>
              <a:t>displayedColumns</a:t>
            </a:r>
            <a:r>
              <a:rPr lang="en-GB" sz="1400" i="1" dirty="0">
                <a:solidFill>
                  <a:schemeClr val="bg1"/>
                </a:solidFill>
              </a:rPr>
              <a:t>="instrument, ask, bid"&gt;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&lt;</a:t>
            </a:r>
            <a:r>
              <a:rPr lang="en-GB" sz="1400" dirty="0" err="1" smtClean="0">
                <a:solidFill>
                  <a:schemeClr val="bg1"/>
                </a:solidFill>
              </a:rPr>
              <a:t>columnDefinitions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	&lt;</a:t>
            </a:r>
            <a:r>
              <a:rPr lang="en-GB" sz="1400" dirty="0">
                <a:solidFill>
                  <a:schemeClr val="bg1"/>
                </a:solidFill>
              </a:rPr>
              <a:t>column id=</a:t>
            </a:r>
            <a:r>
              <a:rPr lang="en-GB" sz="1400" i="1" dirty="0">
                <a:solidFill>
                  <a:schemeClr val="bg1"/>
                </a:solidFill>
              </a:rPr>
              <a:t>"instrument" fields="</a:t>
            </a:r>
            <a:r>
              <a:rPr lang="en-GB" sz="1400" i="1" dirty="0" smtClean="0">
                <a:solidFill>
                  <a:schemeClr val="bg1"/>
                </a:solidFill>
              </a:rPr>
              <a:t>Instrument" </a:t>
            </a:r>
            <a:r>
              <a:rPr lang="en-GB" sz="1400" i="1" dirty="0" err="1">
                <a:solidFill>
                  <a:schemeClr val="bg1"/>
                </a:solidFill>
              </a:rPr>
              <a:t>displayName</a:t>
            </a:r>
            <a:r>
              <a:rPr lang="en-GB" sz="1400" i="1" dirty="0">
                <a:solidFill>
                  <a:schemeClr val="bg1"/>
                </a:solidFill>
              </a:rPr>
              <a:t>="Currency Pair" </a:t>
            </a:r>
            <a:r>
              <a:rPr lang="en-GB" sz="1400" i="1" dirty="0">
                <a:solidFill>
                  <a:srgbClr val="00B0F0"/>
                </a:solidFill>
              </a:rPr>
              <a:t>width</a:t>
            </a:r>
            <a:r>
              <a:rPr lang="en-GB" sz="1400" i="1" dirty="0" smtClean="0">
                <a:solidFill>
                  <a:srgbClr val="00B0F0"/>
                </a:solidFill>
              </a:rPr>
              <a:t>=“100</a:t>
            </a:r>
            <a:r>
              <a:rPr lang="en-GB" sz="1400" i="1" dirty="0">
                <a:solidFill>
                  <a:srgbClr val="00B0F0"/>
                </a:solidFill>
              </a:rPr>
              <a:t>"</a:t>
            </a:r>
            <a:r>
              <a:rPr lang="en-GB" sz="14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1400" i="1" dirty="0" smtClean="0">
                <a:solidFill>
                  <a:schemeClr val="bg1"/>
                </a:solidFill>
              </a:rPr>
              <a:t>/&gt;</a:t>
            </a:r>
            <a:endParaRPr lang="en-GB" sz="1400" i="1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		&lt;</a:t>
            </a:r>
            <a:r>
              <a:rPr lang="en-GB" sz="1400" dirty="0">
                <a:solidFill>
                  <a:schemeClr val="bg1"/>
                </a:solidFill>
              </a:rPr>
              <a:t>column id=</a:t>
            </a:r>
            <a:r>
              <a:rPr lang="en-GB" sz="1400" i="1" dirty="0">
                <a:solidFill>
                  <a:schemeClr val="bg1"/>
                </a:solidFill>
              </a:rPr>
              <a:t>"ask" fields="</a:t>
            </a:r>
            <a:r>
              <a:rPr lang="en-GB" sz="1400" i="1" dirty="0" err="1">
                <a:solidFill>
                  <a:schemeClr val="bg1"/>
                </a:solidFill>
              </a:rPr>
              <a:t>AskPrice</a:t>
            </a:r>
            <a:r>
              <a:rPr lang="en-GB" sz="1400" i="1" dirty="0">
                <a:solidFill>
                  <a:schemeClr val="bg1"/>
                </a:solidFill>
              </a:rPr>
              <a:t>" </a:t>
            </a:r>
            <a:r>
              <a:rPr lang="en-GB" sz="1400" i="1" dirty="0" err="1">
                <a:solidFill>
                  <a:schemeClr val="bg1"/>
                </a:solidFill>
              </a:rPr>
              <a:t>displayName</a:t>
            </a:r>
            <a:r>
              <a:rPr lang="en-GB" sz="1400" i="1" dirty="0">
                <a:solidFill>
                  <a:schemeClr val="bg1"/>
                </a:solidFill>
              </a:rPr>
              <a:t>="Ask" </a:t>
            </a:r>
            <a:r>
              <a:rPr lang="en-GB" sz="1400" i="1" dirty="0" smtClean="0">
                <a:solidFill>
                  <a:schemeClr val="bg1"/>
                </a:solidFill>
              </a:rPr>
              <a:t> width="80"  /&gt;</a:t>
            </a:r>
            <a:endParaRPr lang="en-GB" sz="1400" i="1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		&lt;</a:t>
            </a:r>
            <a:r>
              <a:rPr lang="en-GB" sz="1400" dirty="0">
                <a:solidFill>
                  <a:schemeClr val="bg1"/>
                </a:solidFill>
              </a:rPr>
              <a:t>column id=</a:t>
            </a:r>
            <a:r>
              <a:rPr lang="en-GB" sz="1400" i="1" dirty="0">
                <a:solidFill>
                  <a:schemeClr val="bg1"/>
                </a:solidFill>
              </a:rPr>
              <a:t>"bid" fields="</a:t>
            </a:r>
            <a:r>
              <a:rPr lang="en-GB" sz="1400" i="1" dirty="0" err="1">
                <a:solidFill>
                  <a:schemeClr val="bg1"/>
                </a:solidFill>
              </a:rPr>
              <a:t>BidPrice</a:t>
            </a:r>
            <a:r>
              <a:rPr lang="en-GB" sz="1400" i="1" dirty="0">
                <a:solidFill>
                  <a:schemeClr val="bg1"/>
                </a:solidFill>
              </a:rPr>
              <a:t>" </a:t>
            </a:r>
            <a:r>
              <a:rPr lang="en-GB" sz="1400" i="1" dirty="0" err="1">
                <a:solidFill>
                  <a:schemeClr val="bg1"/>
                </a:solidFill>
              </a:rPr>
              <a:t>displayName</a:t>
            </a:r>
            <a:r>
              <a:rPr lang="en-GB" sz="1400" i="1" dirty="0">
                <a:solidFill>
                  <a:schemeClr val="bg1"/>
                </a:solidFill>
              </a:rPr>
              <a:t>="Bid" </a:t>
            </a:r>
            <a:r>
              <a:rPr lang="en-GB" sz="1400" i="1" dirty="0" smtClean="0">
                <a:solidFill>
                  <a:schemeClr val="bg1"/>
                </a:solidFill>
              </a:rPr>
              <a:t> width</a:t>
            </a:r>
            <a:r>
              <a:rPr lang="en-GB" sz="1400" i="1" dirty="0">
                <a:solidFill>
                  <a:schemeClr val="bg1"/>
                </a:solidFill>
              </a:rPr>
              <a:t>="80" </a:t>
            </a:r>
            <a:r>
              <a:rPr lang="en-GB" sz="1400" i="1" dirty="0" smtClean="0">
                <a:solidFill>
                  <a:schemeClr val="bg1"/>
                </a:solidFill>
              </a:rPr>
              <a:t>/&gt;</a:t>
            </a:r>
            <a:endParaRPr lang="en-GB" sz="1400" i="1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	&lt;/</a:t>
            </a:r>
            <a:r>
              <a:rPr lang="en-GB" sz="1400" dirty="0" err="1">
                <a:solidFill>
                  <a:schemeClr val="bg1"/>
                </a:solidFill>
              </a:rPr>
              <a:t>columnDefinitions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…</a:t>
            </a:r>
            <a:endParaRPr lang="en-GB" sz="1400" dirty="0">
              <a:solidFill>
                <a:schemeClr val="bg1"/>
              </a:solidFill>
            </a:endParaRPr>
          </a:p>
          <a:p>
            <a:r>
              <a:rPr lang="en-GB" sz="1400" dirty="0">
                <a:solidFill>
                  <a:schemeClr val="bg1"/>
                </a:solidFill>
              </a:rPr>
              <a:t>&lt;/</a:t>
            </a:r>
            <a:r>
              <a:rPr lang="en-GB" sz="1400" dirty="0" err="1">
                <a:solidFill>
                  <a:schemeClr val="bg1"/>
                </a:solidFill>
              </a:rPr>
              <a:t>gridTemplate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2748" y="3099333"/>
            <a:ext cx="8640507" cy="18158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&lt;grid id="</a:t>
            </a:r>
            <a:r>
              <a:rPr lang="en-GB" sz="1400" dirty="0" err="1">
                <a:solidFill>
                  <a:schemeClr val="bg1"/>
                </a:solidFill>
              </a:rPr>
              <a:t>myFXGrid</a:t>
            </a:r>
            <a:r>
              <a:rPr lang="en-GB" sz="1400" dirty="0">
                <a:solidFill>
                  <a:schemeClr val="bg1"/>
                </a:solidFill>
              </a:rPr>
              <a:t>" </a:t>
            </a:r>
            <a:r>
              <a:rPr lang="en-GB" sz="1400" dirty="0" err="1">
                <a:solidFill>
                  <a:schemeClr val="bg1"/>
                </a:solidFill>
              </a:rPr>
              <a:t>displayName</a:t>
            </a:r>
            <a:r>
              <a:rPr lang="en-GB" sz="1400" dirty="0">
                <a:solidFill>
                  <a:schemeClr val="bg1"/>
                </a:solidFill>
              </a:rPr>
              <a:t>="FX Grid"  </a:t>
            </a:r>
            <a:r>
              <a:rPr lang="en-GB" sz="1400" dirty="0" err="1">
                <a:solidFill>
                  <a:schemeClr val="bg1"/>
                </a:solidFill>
              </a:rPr>
              <a:t>baseTemplate</a:t>
            </a:r>
            <a:r>
              <a:rPr lang="en-GB" sz="1400" dirty="0">
                <a:solidFill>
                  <a:schemeClr val="bg1"/>
                </a:solidFill>
              </a:rPr>
              <a:t>="</a:t>
            </a:r>
            <a:r>
              <a:rPr lang="en-GB" sz="1400" dirty="0" err="1">
                <a:solidFill>
                  <a:schemeClr val="bg1"/>
                </a:solidFill>
              </a:rPr>
              <a:t>myFXGridTemplate</a:t>
            </a:r>
            <a:r>
              <a:rPr lang="en-GB" sz="1400" dirty="0">
                <a:solidFill>
                  <a:schemeClr val="bg1"/>
                </a:solidFill>
              </a:rPr>
              <a:t>" </a:t>
            </a:r>
            <a:r>
              <a:rPr lang="en-GB" sz="1400" dirty="0" smtClean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&lt;</a:t>
            </a:r>
            <a:r>
              <a:rPr lang="en-GB" sz="1400" dirty="0" err="1">
                <a:solidFill>
                  <a:schemeClr val="bg1"/>
                </a:solidFill>
              </a:rPr>
              <a:t>columnDefinitions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>
                <a:solidFill>
                  <a:schemeClr val="bg1"/>
                </a:solidFill>
              </a:rPr>
              <a:t>		&lt;column id=</a:t>
            </a:r>
            <a:r>
              <a:rPr lang="en-GB" sz="1400" i="1" dirty="0">
                <a:solidFill>
                  <a:schemeClr val="bg1"/>
                </a:solidFill>
              </a:rPr>
              <a:t>"instrument" </a:t>
            </a:r>
            <a:r>
              <a:rPr lang="en-GB" sz="1400" i="1" dirty="0" smtClean="0">
                <a:solidFill>
                  <a:srgbClr val="00B0F0"/>
                </a:solidFill>
              </a:rPr>
              <a:t>width=“300</a:t>
            </a:r>
            <a:r>
              <a:rPr lang="en-GB" sz="1400" i="1" dirty="0">
                <a:solidFill>
                  <a:srgbClr val="00B0F0"/>
                </a:solidFill>
              </a:rPr>
              <a:t>" </a:t>
            </a:r>
            <a:r>
              <a:rPr lang="en-GB" sz="1400" i="1" dirty="0">
                <a:solidFill>
                  <a:schemeClr val="bg1"/>
                </a:solidFill>
              </a:rPr>
              <a:t>/&gt;</a:t>
            </a:r>
          </a:p>
          <a:p>
            <a:r>
              <a:rPr lang="en-GB" sz="1400" dirty="0">
                <a:solidFill>
                  <a:schemeClr val="bg1"/>
                </a:solidFill>
              </a:rPr>
              <a:t>	&lt;/</a:t>
            </a:r>
            <a:r>
              <a:rPr lang="en-GB" sz="1400" dirty="0" err="1">
                <a:solidFill>
                  <a:schemeClr val="bg1"/>
                </a:solidFill>
              </a:rPr>
              <a:t>columnDefinitions</a:t>
            </a:r>
            <a:r>
              <a:rPr lang="en-GB" sz="1400" dirty="0" smtClean="0">
                <a:solidFill>
                  <a:schemeClr val="bg1"/>
                </a:solidFill>
              </a:rPr>
              <a:t>&gt;</a:t>
            </a:r>
            <a:endParaRPr lang="en-GB" sz="1400" dirty="0">
              <a:solidFill>
                <a:schemeClr val="bg1"/>
              </a:solidFill>
            </a:endParaRPr>
          </a:p>
          <a:p>
            <a:r>
              <a:rPr lang="en-GB" sz="1400" dirty="0" smtClean="0">
                <a:solidFill>
                  <a:schemeClr val="bg1"/>
                </a:solidFill>
              </a:rPr>
              <a:t>	&lt;</a:t>
            </a:r>
            <a:r>
              <a:rPr lang="en-GB" sz="1400" dirty="0" err="1">
                <a:solidFill>
                  <a:schemeClr val="bg1"/>
                </a:solidFill>
              </a:rPr>
              <a:t>gridRowModel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	&lt;</a:t>
            </a:r>
            <a:r>
              <a:rPr lang="en-GB" sz="1400" dirty="0" err="1">
                <a:solidFill>
                  <a:schemeClr val="bg1"/>
                </a:solidFill>
              </a:rPr>
              <a:t>caplin.sljs</a:t>
            </a:r>
            <a:r>
              <a:rPr lang="en-GB" sz="1400" dirty="0">
                <a:solidFill>
                  <a:schemeClr val="bg1"/>
                </a:solidFill>
              </a:rPr>
              <a:t>-container-grid-data-provider container="/CONTAINER/FX/MAJOR" /&gt;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&lt;/</a:t>
            </a:r>
            <a:r>
              <a:rPr lang="en-GB" sz="1400" dirty="0" err="1">
                <a:solidFill>
                  <a:schemeClr val="bg1"/>
                </a:solidFill>
              </a:rPr>
              <a:t>gridRowModel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>
                <a:solidFill>
                  <a:schemeClr val="bg1"/>
                </a:solidFill>
              </a:rPr>
              <a:t>&lt;/grid&gt;</a:t>
            </a:r>
          </a:p>
        </p:txBody>
      </p:sp>
    </p:spTree>
    <p:extLst>
      <p:ext uri="{BB962C8B-B14F-4D97-AF65-F5344CB8AC3E}">
        <p14:creationId xmlns:p14="http://schemas.microsoft.com/office/powerpoint/2010/main" val="32650417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600" b="1" dirty="0" smtClean="0">
                <a:solidFill>
                  <a:srgbClr val="000000"/>
                </a:solidFill>
                <a:latin typeface="Arial"/>
              </a:rPr>
              <a:t>Grid Inheritance – Add functionality</a:t>
            </a:r>
            <a:endParaRPr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51567" y="1094494"/>
            <a:ext cx="8640505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&lt;</a:t>
            </a:r>
            <a:r>
              <a:rPr lang="en-GB" sz="1400" dirty="0" err="1">
                <a:solidFill>
                  <a:schemeClr val="bg1"/>
                </a:solidFill>
              </a:rPr>
              <a:t>gridTemplate</a:t>
            </a:r>
            <a:r>
              <a:rPr lang="en-GB" sz="1400" dirty="0">
                <a:solidFill>
                  <a:schemeClr val="bg1"/>
                </a:solidFill>
              </a:rPr>
              <a:t> id=</a:t>
            </a:r>
            <a:r>
              <a:rPr lang="en-GB" sz="1400" i="1" dirty="0">
                <a:solidFill>
                  <a:schemeClr val="bg1"/>
                </a:solidFill>
              </a:rPr>
              <a:t>"</a:t>
            </a:r>
            <a:r>
              <a:rPr lang="en-GB" sz="1400" i="1" dirty="0" err="1">
                <a:solidFill>
                  <a:schemeClr val="bg1"/>
                </a:solidFill>
              </a:rPr>
              <a:t>myFXGridTemplate"displayedColumns</a:t>
            </a:r>
            <a:r>
              <a:rPr lang="en-GB" sz="1400" i="1" dirty="0">
                <a:solidFill>
                  <a:schemeClr val="bg1"/>
                </a:solidFill>
              </a:rPr>
              <a:t>="instrument, ask, bid</a:t>
            </a:r>
            <a:r>
              <a:rPr lang="en-GB" sz="1400" i="1" dirty="0" smtClean="0">
                <a:solidFill>
                  <a:schemeClr val="bg1"/>
                </a:solidFill>
              </a:rPr>
              <a:t>"&gt;</a:t>
            </a:r>
          </a:p>
          <a:p>
            <a:r>
              <a:rPr lang="en-GB" sz="1400" i="1" dirty="0">
                <a:solidFill>
                  <a:schemeClr val="bg1"/>
                </a:solidFill>
              </a:rPr>
              <a:t>	</a:t>
            </a:r>
            <a:r>
              <a:rPr lang="en-GB" sz="1400" i="1" dirty="0" smtClean="0">
                <a:solidFill>
                  <a:schemeClr val="bg1"/>
                </a:solidFill>
              </a:rPr>
              <a:t>…</a:t>
            </a:r>
            <a:endParaRPr lang="en-GB" sz="1400" i="1" dirty="0">
              <a:solidFill>
                <a:schemeClr val="bg1"/>
              </a:solidFill>
            </a:endParaRPr>
          </a:p>
          <a:p>
            <a:r>
              <a:rPr lang="en-GB" sz="1400" dirty="0">
                <a:solidFill>
                  <a:schemeClr val="bg1"/>
                </a:solidFill>
              </a:rPr>
              <a:t>	&lt;decorators&gt;</a:t>
            </a:r>
          </a:p>
          <a:p>
            <a:r>
              <a:rPr lang="en-GB" sz="1400" dirty="0">
                <a:solidFill>
                  <a:schemeClr val="bg1"/>
                </a:solidFill>
              </a:rPr>
              <a:t>		&lt;</a:t>
            </a:r>
            <a:r>
              <a:rPr lang="en-GB" sz="1400" dirty="0" err="1">
                <a:solidFill>
                  <a:schemeClr val="bg1"/>
                </a:solidFill>
              </a:rPr>
              <a:t>caplin.column</a:t>
            </a:r>
            <a:r>
              <a:rPr lang="en-GB" sz="1400" dirty="0">
                <a:solidFill>
                  <a:schemeClr val="bg1"/>
                </a:solidFill>
              </a:rPr>
              <a:t>-resizing-decorator/&gt;</a:t>
            </a:r>
          </a:p>
          <a:p>
            <a:r>
              <a:rPr lang="en-GB" sz="1400" dirty="0">
                <a:solidFill>
                  <a:schemeClr val="bg1"/>
                </a:solidFill>
              </a:rPr>
              <a:t>	&lt;/decorators</a:t>
            </a:r>
            <a:r>
              <a:rPr lang="en-GB" sz="1400" dirty="0" smtClean="0">
                <a:solidFill>
                  <a:schemeClr val="bg1"/>
                </a:solidFill>
              </a:rPr>
              <a:t>&gt;</a:t>
            </a:r>
            <a:endParaRPr lang="en-GB" sz="1400" dirty="0">
              <a:solidFill>
                <a:schemeClr val="bg1"/>
              </a:solidFill>
            </a:endParaRPr>
          </a:p>
          <a:p>
            <a:r>
              <a:rPr lang="en-GB" sz="1400" dirty="0">
                <a:solidFill>
                  <a:schemeClr val="bg1"/>
                </a:solidFill>
              </a:rPr>
              <a:t>&lt;/</a:t>
            </a:r>
            <a:r>
              <a:rPr lang="en-GB" sz="1400" dirty="0" err="1">
                <a:solidFill>
                  <a:schemeClr val="bg1"/>
                </a:solidFill>
              </a:rPr>
              <a:t>gridTemplate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2747" y="2685446"/>
            <a:ext cx="8640507" cy="209288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&lt;grid id="</a:t>
            </a:r>
            <a:r>
              <a:rPr lang="en-GB" sz="1400" dirty="0" err="1">
                <a:solidFill>
                  <a:schemeClr val="bg1"/>
                </a:solidFill>
              </a:rPr>
              <a:t>myFXGrid</a:t>
            </a:r>
            <a:r>
              <a:rPr lang="en-GB" sz="1400" dirty="0">
                <a:solidFill>
                  <a:schemeClr val="bg1"/>
                </a:solidFill>
              </a:rPr>
              <a:t>" </a:t>
            </a:r>
            <a:r>
              <a:rPr lang="en-GB" sz="1400" dirty="0" err="1">
                <a:solidFill>
                  <a:schemeClr val="bg1"/>
                </a:solidFill>
              </a:rPr>
              <a:t>displayName</a:t>
            </a:r>
            <a:r>
              <a:rPr lang="en-GB" sz="1400" dirty="0">
                <a:solidFill>
                  <a:schemeClr val="bg1"/>
                </a:solidFill>
              </a:rPr>
              <a:t>="FX Grid"  </a:t>
            </a:r>
            <a:r>
              <a:rPr lang="en-GB" sz="1400" dirty="0" err="1">
                <a:solidFill>
                  <a:schemeClr val="bg1"/>
                </a:solidFill>
              </a:rPr>
              <a:t>baseTemplate</a:t>
            </a:r>
            <a:r>
              <a:rPr lang="en-GB" sz="1400" dirty="0">
                <a:solidFill>
                  <a:schemeClr val="bg1"/>
                </a:solidFill>
              </a:rPr>
              <a:t>="</a:t>
            </a:r>
            <a:r>
              <a:rPr lang="en-GB" sz="1400" dirty="0" err="1">
                <a:solidFill>
                  <a:schemeClr val="bg1"/>
                </a:solidFill>
              </a:rPr>
              <a:t>myFXGridTemplate</a:t>
            </a:r>
            <a:r>
              <a:rPr lang="en-GB" sz="1400" dirty="0">
                <a:solidFill>
                  <a:schemeClr val="bg1"/>
                </a:solidFill>
              </a:rPr>
              <a:t>" </a:t>
            </a:r>
            <a:r>
              <a:rPr lang="en-GB" sz="1400" dirty="0" smtClean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</a:t>
            </a:r>
            <a:r>
              <a:rPr lang="en-GB" sz="1400" dirty="0">
                <a:solidFill>
                  <a:schemeClr val="bg1"/>
                </a:solidFill>
              </a:rPr>
              <a:t>&lt;decorators&gt;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	</a:t>
            </a:r>
            <a:r>
              <a:rPr lang="en-GB" sz="1400" dirty="0" smtClean="0">
                <a:solidFill>
                  <a:srgbClr val="00B0F0"/>
                </a:solidFill>
              </a:rPr>
              <a:t>&lt;</a:t>
            </a:r>
            <a:r>
              <a:rPr lang="en-GB" sz="1400" dirty="0" err="1">
                <a:solidFill>
                  <a:srgbClr val="00B0F0"/>
                </a:solidFill>
              </a:rPr>
              <a:t>caplin.row</a:t>
            </a:r>
            <a:r>
              <a:rPr lang="en-GB" sz="1400" dirty="0">
                <a:solidFill>
                  <a:srgbClr val="00B0F0"/>
                </a:solidFill>
              </a:rPr>
              <a:t>-loading-decorator</a:t>
            </a:r>
            <a:r>
              <a:rPr lang="en-GB" sz="1400" dirty="0" smtClean="0">
                <a:solidFill>
                  <a:srgbClr val="00B0F0"/>
                </a:solidFill>
              </a:rPr>
              <a:t>/&gt;</a:t>
            </a:r>
            <a:endParaRPr lang="en-GB" sz="1400" dirty="0">
              <a:solidFill>
                <a:srgbClr val="00B0F0"/>
              </a:solidFill>
            </a:endParaRPr>
          </a:p>
          <a:p>
            <a:r>
              <a:rPr lang="en-GB" sz="1400" dirty="0" smtClean="0">
                <a:solidFill>
                  <a:srgbClr val="00B0F0"/>
                </a:solidFill>
              </a:rPr>
              <a:t>		&lt;</a:t>
            </a:r>
            <a:r>
              <a:rPr lang="en-GB" sz="1400" dirty="0" err="1">
                <a:solidFill>
                  <a:srgbClr val="00B0F0"/>
                </a:solidFill>
              </a:rPr>
              <a:t>caplin.column</a:t>
            </a:r>
            <a:r>
              <a:rPr lang="en-GB" sz="1400" dirty="0">
                <a:solidFill>
                  <a:srgbClr val="00B0F0"/>
                </a:solidFill>
              </a:rPr>
              <a:t>-header-menu-decorator/&gt;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&lt;/</a:t>
            </a:r>
            <a:r>
              <a:rPr lang="en-GB" sz="1400" dirty="0">
                <a:solidFill>
                  <a:schemeClr val="bg1"/>
                </a:solidFill>
              </a:rPr>
              <a:t>decorators&gt;	</a:t>
            </a:r>
            <a:endParaRPr lang="en-GB" sz="1400" dirty="0" smtClean="0">
              <a:solidFill>
                <a:schemeClr val="bg1"/>
              </a:solidFill>
            </a:endParaRPr>
          </a:p>
          <a:p>
            <a:r>
              <a:rPr lang="en-GB" sz="1400" dirty="0">
                <a:solidFill>
                  <a:schemeClr val="bg1"/>
                </a:solidFill>
              </a:rPr>
              <a:t>	</a:t>
            </a:r>
            <a:r>
              <a:rPr lang="en-GB" sz="1400" dirty="0" smtClean="0">
                <a:solidFill>
                  <a:schemeClr val="bg1"/>
                </a:solidFill>
              </a:rPr>
              <a:t>&lt;</a:t>
            </a:r>
            <a:r>
              <a:rPr lang="en-GB" sz="1400" dirty="0" err="1">
                <a:solidFill>
                  <a:schemeClr val="bg1"/>
                </a:solidFill>
              </a:rPr>
              <a:t>gridRowModel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	&lt;</a:t>
            </a:r>
            <a:r>
              <a:rPr lang="en-GB" sz="1400" dirty="0" err="1">
                <a:solidFill>
                  <a:schemeClr val="bg1"/>
                </a:solidFill>
              </a:rPr>
              <a:t>caplin.sljs</a:t>
            </a:r>
            <a:r>
              <a:rPr lang="en-GB" sz="1400" dirty="0">
                <a:solidFill>
                  <a:schemeClr val="bg1"/>
                </a:solidFill>
              </a:rPr>
              <a:t>-container-grid-data-provider container="/CONTAINER/FX/MAJOR" /&gt;</a:t>
            </a:r>
          </a:p>
          <a:p>
            <a:r>
              <a:rPr lang="en-GB" sz="1400" dirty="0" smtClean="0">
                <a:solidFill>
                  <a:schemeClr val="bg1"/>
                </a:solidFill>
              </a:rPr>
              <a:t>	&lt;/</a:t>
            </a:r>
            <a:r>
              <a:rPr lang="en-GB" sz="1400" dirty="0" err="1">
                <a:solidFill>
                  <a:schemeClr val="bg1"/>
                </a:solidFill>
              </a:rPr>
              <a:t>gridRowModel</a:t>
            </a:r>
            <a:r>
              <a:rPr lang="en-GB" sz="1400" dirty="0">
                <a:solidFill>
                  <a:schemeClr val="bg1"/>
                </a:solidFill>
              </a:rPr>
              <a:t>&gt;</a:t>
            </a:r>
          </a:p>
          <a:p>
            <a:r>
              <a:rPr lang="en-GB" sz="1400" dirty="0">
                <a:solidFill>
                  <a:schemeClr val="bg1"/>
                </a:solidFill>
              </a:rPr>
              <a:t>&lt;/grid&gt;</a:t>
            </a:r>
          </a:p>
        </p:txBody>
      </p:sp>
    </p:spTree>
    <p:extLst>
      <p:ext uri="{BB962C8B-B14F-4D97-AF65-F5344CB8AC3E}">
        <p14:creationId xmlns:p14="http://schemas.microsoft.com/office/powerpoint/2010/main" val="29634310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</a:rPr>
              <a:t>Grid </a:t>
            </a:r>
            <a:r>
              <a:rPr lang="en-US" dirty="0" smtClean="0">
                <a:solidFill>
                  <a:srgbClr val="000000"/>
                </a:solidFill>
              </a:rPr>
              <a:t>Templates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943350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en-US" dirty="0"/>
              <a:t>Grid templates are abstract grid definitions that can't be opened by the user.</a:t>
            </a:r>
          </a:p>
          <a:p>
            <a:pPr>
              <a:buSzPct val="100000"/>
            </a:pPr>
            <a:r>
              <a:rPr lang="en-US" dirty="0"/>
              <a:t>Templates can be inherited by concrete grid definitions, and other templates.</a:t>
            </a:r>
          </a:p>
          <a:p>
            <a:pPr>
              <a:buSzPct val="100000"/>
            </a:pPr>
            <a:r>
              <a:rPr lang="en-US" dirty="0"/>
              <a:t>Templates exist to allow more widespread use of inheritance.</a:t>
            </a:r>
          </a:p>
        </p:txBody>
      </p:sp>
    </p:spTree>
    <p:extLst>
      <p:ext uri="{BB962C8B-B14F-4D97-AF65-F5344CB8AC3E}">
        <p14:creationId xmlns:p14="http://schemas.microsoft.com/office/powerpoint/2010/main" val="5103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By the end of the session you will know:</a:t>
            </a:r>
          </a:p>
          <a:p>
            <a:r>
              <a:rPr lang="en-US" dirty="0" smtClean="0"/>
              <a:t>What grids are.</a:t>
            </a:r>
          </a:p>
          <a:p>
            <a:r>
              <a:rPr lang="en-US" dirty="0" smtClean="0"/>
              <a:t>How they can be customized to your needs.</a:t>
            </a:r>
          </a:p>
          <a:p>
            <a:r>
              <a:rPr lang="en-US" dirty="0" smtClean="0"/>
              <a:t>What configuration looks like.</a:t>
            </a:r>
          </a:p>
          <a:p>
            <a:r>
              <a:rPr lang="en-US" dirty="0" smtClean="0"/>
              <a:t>How inheritance and templates can help reduce the amount of configuration.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85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Challenge</a:t>
            </a:r>
            <a:endParaRPr sz="4000" dirty="0"/>
          </a:p>
        </p:txBody>
      </p:sp>
      <p:sp>
        <p:nvSpPr>
          <p:cNvPr id="135" name="TextShape 2"/>
          <p:cNvSpPr txBox="1"/>
          <p:nvPr/>
        </p:nvSpPr>
        <p:spPr>
          <a:xfrm>
            <a:off x="457200" y="1200240"/>
            <a:ext cx="8229240" cy="3394080"/>
          </a:xfrm>
          <a:prstGeom prst="rect">
            <a:avLst/>
          </a:prstGeom>
        </p:spPr>
        <p:txBody>
          <a:bodyPr/>
          <a:lstStyle/>
          <a:p>
            <a:r>
              <a:rPr lang="en-US" sz="2400" b="1" dirty="0"/>
              <a:t>Question:</a:t>
            </a:r>
            <a:endParaRPr sz="2400" dirty="0"/>
          </a:p>
          <a:p>
            <a:r>
              <a:rPr lang="en-US" sz="2400" dirty="0" err="1"/>
              <a:t>CaplinTrader</a:t>
            </a:r>
            <a:r>
              <a:rPr lang="en-US" sz="2400" dirty="0"/>
              <a:t> apps allow users to modify the grids within their layouts, yet still allows administrators to make future modifications too. How might this be implemented using existing infrastructure?</a:t>
            </a:r>
            <a:endParaRPr sz="2400" dirty="0"/>
          </a:p>
          <a:p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8967230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Challenge</a:t>
            </a:r>
            <a:endParaRPr sz="4000" dirty="0"/>
          </a:p>
        </p:txBody>
      </p:sp>
      <p:sp>
        <p:nvSpPr>
          <p:cNvPr id="137" name="TextShape 2"/>
          <p:cNvSpPr txBox="1"/>
          <p:nvPr/>
        </p:nvSpPr>
        <p:spPr>
          <a:xfrm>
            <a:off x="457200" y="1200240"/>
            <a:ext cx="8229240" cy="3394080"/>
          </a:xfrm>
          <a:prstGeom prst="rect">
            <a:avLst/>
          </a:prstGeom>
        </p:spPr>
        <p:txBody>
          <a:bodyPr/>
          <a:lstStyle/>
          <a:p>
            <a:r>
              <a:rPr lang="en-US" sz="2400" b="1" dirty="0"/>
              <a:t>Question:</a:t>
            </a:r>
            <a:endParaRPr sz="2400" dirty="0"/>
          </a:p>
          <a:p>
            <a:r>
              <a:rPr lang="en-US" sz="2400" dirty="0" err="1"/>
              <a:t>CaplinTrader</a:t>
            </a:r>
            <a:r>
              <a:rPr lang="en-US" sz="2400" dirty="0"/>
              <a:t> apps allow users to modify the grids within their layouts, yet still allows administrators to make future modifications too. How might this be implemented using existing infrastructure?</a:t>
            </a:r>
            <a:endParaRPr sz="2400" dirty="0"/>
          </a:p>
          <a:p>
            <a:endParaRPr sz="2400" dirty="0"/>
          </a:p>
          <a:p>
            <a:r>
              <a:rPr lang="en-US" sz="2400" b="1" dirty="0"/>
              <a:t>Answer:</a:t>
            </a:r>
            <a:endParaRPr sz="2400" dirty="0"/>
          </a:p>
          <a:p>
            <a:r>
              <a:rPr lang="en-US" sz="2400" dirty="0"/>
              <a:t>We let grid inheritance do the hard work!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702500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Grid Serialization</a:t>
            </a:r>
            <a:endParaRPr sz="4000" dirty="0"/>
          </a:p>
        </p:txBody>
      </p:sp>
      <p:sp>
        <p:nvSpPr>
          <p:cNvPr id="139" name="TextShape 2"/>
          <p:cNvSpPr txBox="1"/>
          <p:nvPr/>
        </p:nvSpPr>
        <p:spPr>
          <a:xfrm>
            <a:off x="457200" y="1200240"/>
            <a:ext cx="8229240" cy="3394080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Before Column Resize:</a:t>
            </a:r>
            <a:endParaRPr sz="2400" dirty="0"/>
          </a:p>
          <a:p>
            <a:endParaRPr sz="2400" dirty="0"/>
          </a:p>
          <a:p>
            <a:endParaRPr lang="en-US" sz="2400" dirty="0" smtClean="0"/>
          </a:p>
          <a:p>
            <a:r>
              <a:rPr lang="en-US" sz="2400" dirty="0" smtClean="0"/>
              <a:t>After </a:t>
            </a:r>
            <a:r>
              <a:rPr lang="en-US" sz="2400" dirty="0"/>
              <a:t>Column Resize:</a:t>
            </a:r>
            <a:endParaRPr sz="2400" dirty="0"/>
          </a:p>
        </p:txBody>
      </p:sp>
      <p:pic>
        <p:nvPicPr>
          <p:cNvPr id="140" name="Picture 139"/>
          <p:cNvPicPr/>
          <p:nvPr/>
        </p:nvPicPr>
        <p:blipFill>
          <a:blip r:embed="rId3"/>
          <a:stretch>
            <a:fillRect/>
          </a:stretch>
        </p:blipFill>
        <p:spPr>
          <a:xfrm>
            <a:off x="979920" y="1760400"/>
            <a:ext cx="2666160" cy="202680"/>
          </a:xfrm>
          <a:prstGeom prst="rect">
            <a:avLst/>
          </a:prstGeom>
        </p:spPr>
      </p:pic>
      <p:pic>
        <p:nvPicPr>
          <p:cNvPr id="141" name="Picture 140"/>
          <p:cNvPicPr/>
          <p:nvPr/>
        </p:nvPicPr>
        <p:blipFill>
          <a:blip r:embed="rId4"/>
          <a:stretch>
            <a:fillRect/>
          </a:stretch>
        </p:blipFill>
        <p:spPr>
          <a:xfrm>
            <a:off x="965520" y="2849040"/>
            <a:ext cx="4710600" cy="97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939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</a:rPr>
              <a:t>Grid </a:t>
            </a:r>
            <a:r>
              <a:rPr lang="en-US" dirty="0" smtClean="0">
                <a:solidFill>
                  <a:srgbClr val="000000"/>
                </a:solidFill>
              </a:rPr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943350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en-US" dirty="0"/>
              <a:t>Windowing data providers allow practically unlimited grid sizes.</a:t>
            </a:r>
          </a:p>
          <a:p>
            <a:pPr>
              <a:buSzPct val="100000"/>
            </a:pPr>
            <a:r>
              <a:rPr lang="en-US" dirty="0"/>
              <a:t>Fast initial render using </a:t>
            </a:r>
            <a:r>
              <a:rPr lang="en-US" dirty="0" err="1"/>
              <a:t>innerHTML</a:t>
            </a:r>
            <a:r>
              <a:rPr lang="en-US" dirty="0"/>
              <a:t>.</a:t>
            </a:r>
          </a:p>
          <a:p>
            <a:pPr>
              <a:buSzPct val="100000"/>
            </a:pPr>
            <a:r>
              <a:rPr lang="en-US" dirty="0"/>
              <a:t>Fast update rendering using the renderer library.</a:t>
            </a:r>
          </a:p>
        </p:txBody>
      </p:sp>
    </p:spTree>
    <p:extLst>
      <p:ext uri="{BB962C8B-B14F-4D97-AF65-F5344CB8AC3E}">
        <p14:creationId xmlns:p14="http://schemas.microsoft.com/office/powerpoint/2010/main" val="408271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1109"/>
            <a:ext cx="8229600" cy="129480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 the “Grids” tutorial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310358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55650999"/>
              </p:ext>
            </p:extLst>
          </p:nvPr>
        </p:nvGraphicFramePr>
        <p:xfrm>
          <a:off x="1796983" y="1888520"/>
          <a:ext cx="5267960" cy="2412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82700" y="221458"/>
            <a:ext cx="6377980" cy="857250"/>
          </a:xfrm>
        </p:spPr>
        <p:txBody>
          <a:bodyPr>
            <a:normAutofit/>
          </a:bodyPr>
          <a:lstStyle/>
          <a:p>
            <a:r>
              <a:rPr lang="en-US" dirty="0" smtClean="0"/>
              <a:t>Configuring Grids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29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This Is A Grid</a:t>
            </a:r>
            <a:endParaRPr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759" y="1427590"/>
            <a:ext cx="5694121" cy="326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1069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Grids in Finance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Pricing </a:t>
            </a:r>
            <a:r>
              <a:rPr lang="en-US" dirty="0"/>
              <a:t>Grid (pre-canned instruments)</a:t>
            </a:r>
          </a:p>
          <a:p>
            <a:pPr>
              <a:lnSpc>
                <a:spcPct val="100000"/>
              </a:lnSpc>
            </a:pPr>
            <a:r>
              <a:rPr lang="en-US" dirty="0" err="1"/>
              <a:t>Watchlist</a:t>
            </a:r>
            <a:r>
              <a:rPr lang="en-US" dirty="0"/>
              <a:t> (hand picked instruments)</a:t>
            </a:r>
          </a:p>
          <a:p>
            <a:pPr>
              <a:lnSpc>
                <a:spcPct val="100000"/>
              </a:lnSpc>
            </a:pPr>
            <a:r>
              <a:rPr lang="en-US" dirty="0"/>
              <a:t>Blotter (historical trades)</a:t>
            </a:r>
          </a:p>
          <a:p>
            <a:pPr>
              <a:lnSpc>
                <a:spcPct val="100000"/>
              </a:lnSpc>
            </a:pPr>
            <a:r>
              <a:rPr lang="en-US" dirty="0"/>
              <a:t>Specialized (differentiated product offerings)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76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Grids in Finance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Pricing </a:t>
            </a:r>
            <a:r>
              <a:rPr lang="en-US" dirty="0"/>
              <a:t>Grid (pre-canned instruments)</a:t>
            </a:r>
          </a:p>
          <a:p>
            <a:pPr>
              <a:lnSpc>
                <a:spcPct val="100000"/>
              </a:lnSpc>
            </a:pPr>
            <a:r>
              <a:rPr lang="en-US" dirty="0" err="1"/>
              <a:t>Watchlist</a:t>
            </a:r>
            <a:r>
              <a:rPr lang="en-US" dirty="0"/>
              <a:t> (hand picked instruments)</a:t>
            </a:r>
          </a:p>
          <a:p>
            <a:pPr>
              <a:lnSpc>
                <a:spcPct val="100000"/>
              </a:lnSpc>
            </a:pPr>
            <a:r>
              <a:rPr lang="en-US" dirty="0"/>
              <a:t>Blotter (historical trades)</a:t>
            </a:r>
          </a:p>
          <a:p>
            <a:pPr>
              <a:lnSpc>
                <a:spcPct val="100000"/>
              </a:lnSpc>
            </a:pPr>
            <a:r>
              <a:rPr lang="en-US" dirty="0"/>
              <a:t>Specialized (differentiated product offerings</a:t>
            </a:r>
            <a:r>
              <a:rPr lang="en-US" dirty="0" smtClean="0"/>
              <a:t>)</a:t>
            </a:r>
          </a:p>
          <a:p>
            <a:pPr>
              <a:lnSpc>
                <a:spcPct val="100000"/>
              </a:lnSpc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000000"/>
                </a:solidFill>
              </a:rPr>
              <a:t>let’s </a:t>
            </a:r>
            <a:r>
              <a:rPr lang="en-US" b="1" dirty="0">
                <a:solidFill>
                  <a:srgbClr val="000000"/>
                </a:solidFill>
              </a:rPr>
              <a:t>see some in a real app…</a:t>
            </a:r>
            <a:endParaRPr lang="en-US" b="1" dirty="0"/>
          </a:p>
          <a:p>
            <a:pPr>
              <a:lnSpc>
                <a:spcPct val="100000"/>
              </a:lnSpc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07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Grid Customization</a:t>
            </a:r>
            <a:endParaRPr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447800"/>
            <a:ext cx="67056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71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Grid Customization</a:t>
            </a:r>
            <a:endParaRPr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447800"/>
            <a:ext cx="67056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983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Grid Customization</a:t>
            </a:r>
            <a:endParaRPr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447800"/>
            <a:ext cx="67056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72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Shape 1"/>
          <p:cNvSpPr txBox="1"/>
          <p:nvPr/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Grid Customization</a:t>
            </a:r>
            <a:endParaRPr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447800"/>
            <a:ext cx="67056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770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6-9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16-9-pp-pres.potx</Template>
  <TotalTime>0</TotalTime>
  <Words>579</Words>
  <Application>Microsoft Office PowerPoint</Application>
  <PresentationFormat>On-screen Show (16:9)</PresentationFormat>
  <Paragraphs>164</Paragraphs>
  <Slides>24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16-9-pp-pres</vt:lpstr>
      <vt:lpstr>Grids</vt:lpstr>
      <vt:lpstr>Objectives</vt:lpstr>
      <vt:lpstr>PowerPoint Presentation</vt:lpstr>
      <vt:lpstr>Common Grids in Finance</vt:lpstr>
      <vt:lpstr>Common Grids in Finance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Renderers</vt:lpstr>
      <vt:lpstr>Decorators</vt:lpstr>
      <vt:lpstr>Data Providers</vt:lpstr>
      <vt:lpstr>PowerPoint Presentation</vt:lpstr>
      <vt:lpstr>Grid Inheritance</vt:lpstr>
      <vt:lpstr>PowerPoint Presentation</vt:lpstr>
      <vt:lpstr>PowerPoint Presentation</vt:lpstr>
      <vt:lpstr>PowerPoint Presentation</vt:lpstr>
      <vt:lpstr>Grid Templates</vt:lpstr>
      <vt:lpstr>PowerPoint Presentation</vt:lpstr>
      <vt:lpstr>PowerPoint Presentation</vt:lpstr>
      <vt:lpstr>PowerPoint Presentation</vt:lpstr>
      <vt:lpstr>Grid Performance</vt:lpstr>
      <vt:lpstr>Configuring Grids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2013-08-07T12:46:30Z</dcterms:created>
  <dcterms:modified xsi:type="dcterms:W3CDTF">2013-08-07T12:46:36Z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